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5" r:id="rId6"/>
    <p:sldId id="297" r:id="rId7"/>
    <p:sldId id="304" r:id="rId8"/>
    <p:sldId id="305" r:id="rId9"/>
    <p:sldId id="294" r:id="rId10"/>
    <p:sldId id="301" r:id="rId11"/>
    <p:sldId id="302" r:id="rId12"/>
    <p:sldId id="303" r:id="rId13"/>
    <p:sldId id="306" r:id="rId14"/>
    <p:sldId id="307" r:id="rId15"/>
    <p:sldId id="308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703A"/>
    <a:srgbClr val="E92FA7"/>
    <a:srgbClr val="E33598"/>
    <a:srgbClr val="E434E0"/>
    <a:srgbClr val="FBFCFC"/>
    <a:srgbClr val="FF00FF"/>
    <a:srgbClr val="008000"/>
    <a:srgbClr val="BE551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39" autoAdjust="0"/>
  </p:normalViewPr>
  <p:slideViewPr>
    <p:cSldViewPr snapToGrid="0">
      <p:cViewPr varScale="1">
        <p:scale>
          <a:sx n="66" d="100"/>
          <a:sy n="66" d="100"/>
        </p:scale>
        <p:origin x="7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24/10/2025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608" y="1360717"/>
            <a:ext cx="5734594" cy="2806369"/>
          </a:xfrm>
        </p:spPr>
        <p:txBody>
          <a:bodyPr>
            <a:noAutofit/>
          </a:bodyPr>
          <a:lstStyle/>
          <a:p>
            <a:r>
              <a:rPr lang="it-IT" sz="4400" dirty="0">
                <a:solidFill>
                  <a:srgbClr val="304297"/>
                </a:solidFill>
              </a:rPr>
              <a:t>SUPPLEMENTAZIONE VITAMINICA DOPO SADI-S: COSA CAMBIA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608" y="4167086"/>
            <a:ext cx="4526280" cy="127965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F3703A"/>
                </a:solidFill>
              </a:rPr>
              <a:t>Annamaria Sila</a:t>
            </a:r>
          </a:p>
          <a:p>
            <a:r>
              <a:rPr lang="it-IT" sz="2800" b="1" dirty="0">
                <a:solidFill>
                  <a:srgbClr val="F3703A"/>
                </a:solidFill>
              </a:rPr>
              <a:t>Dietista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F4877C7-7781-4337-B552-D6E3ECB07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46" y="210137"/>
            <a:ext cx="5201254" cy="72883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86BED5-8C05-4F69-A06A-8B29F6DD0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27" y="5268683"/>
            <a:ext cx="311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6840E-614E-409F-AC5B-F6200D9C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21" y="115949"/>
            <a:ext cx="10455184" cy="1450757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…post SADI-S                                  </a:t>
            </a:r>
            <a:r>
              <a:rPr lang="it-IT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 Zn Cu</a:t>
            </a:r>
            <a:r>
              <a:rPr lang="it-IT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 </a:t>
            </a:r>
            <a:endParaRPr lang="it-IT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10C6DF0-059B-4ECB-9E5A-F779D8E62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29" y="42471"/>
            <a:ext cx="1842525" cy="1985571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3BDC1A-1C60-4A34-AABF-1C90F1D16E5A}"/>
              </a:ext>
            </a:extLst>
          </p:cNvPr>
          <p:cNvSpPr txBox="1"/>
          <p:nvPr/>
        </p:nvSpPr>
        <p:spPr>
          <a:xfrm>
            <a:off x="205901" y="1756135"/>
            <a:ext cx="117801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Ferro</a:t>
            </a:r>
            <a:endParaRPr lang="it-IT" sz="20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carenza di ferro è una delle carenze di oligoelementi più comuni e colpisce circa il 33% dei pazienti sottoposti a procedure </a:t>
            </a:r>
            <a:r>
              <a:rPr lang="it-IT" dirty="0" err="1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bariatriche</a:t>
            </a:r>
            <a:r>
              <a:rPr lang="it-IT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siti di assorbimento del ferro si trovano principalmente nel duodeno e nel digiuno prossimale, e il loro </a:t>
            </a:r>
            <a:r>
              <a:rPr lang="it-IT" dirty="0" err="1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bypassaggio</a:t>
            </a:r>
            <a:r>
              <a:rPr lang="it-IT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riduce drasticamente l'assorbimento del ferro. </a:t>
            </a:r>
          </a:p>
          <a:p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Calcio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La chirurgia </a:t>
            </a:r>
            <a:r>
              <a:rPr lang="it-IT" dirty="0" err="1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bariatrica</a:t>
            </a:r>
            <a:r>
              <a:rPr lang="it-IT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causa anche carenza di calcio</a:t>
            </a:r>
            <a:r>
              <a:rPr lang="it-IT" dirty="0">
                <a:latin typeface="Calisto MT" panose="02040603050505030304" pitchFamily="18" charset="0"/>
                <a:ea typeface="Times New Roman" panose="02020603050405020304" pitchFamily="18" charset="0"/>
              </a:rPr>
              <a:t>.</a:t>
            </a:r>
            <a:r>
              <a:rPr lang="it-IT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prevalenza di ipocalcemia varia a seconda della tecnica chirurgica adottata </a:t>
            </a:r>
            <a:r>
              <a:rPr lang="it-IT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ed è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importante sottolineare che la carenza di vitamina D  può esacerbare ulteriormente la carenza di calcio. </a:t>
            </a:r>
          </a:p>
          <a:p>
            <a:r>
              <a:rPr lang="it-IT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Rame</a:t>
            </a:r>
            <a:endParaRPr lang="it-I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rame agisce come cofattore per diversi enzimi associati a vari percorsi metabolici nella cellula.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E’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cofattore per la superossido </a:t>
            </a:r>
            <a:r>
              <a:rPr lang="it-IT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dismutasi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(antiossidante), </a:t>
            </a:r>
            <a:r>
              <a:rPr lang="it-IT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citocromo C ossidasi (produzione di energia) e le ammine ossidasi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sintesi dei neurotrasmettitori). </a:t>
            </a:r>
          </a:p>
          <a:p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Zinco</a:t>
            </a:r>
          </a:p>
          <a:p>
            <a:r>
              <a:rPr lang="it-IT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Lo zinco è un altro importante catione bivalente essenziale per il quale gli individui sviluppano una carenza dopo un intervento chirurgico </a:t>
            </a:r>
            <a:r>
              <a:rPr lang="it-IT" dirty="0" err="1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bariatrico</a:t>
            </a:r>
            <a:r>
              <a:rPr lang="it-IT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.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L'integrazione di zinco subito dopo l'intervento bariatrico è necessaria per ottenere un </a:t>
            </a:r>
            <a:r>
              <a:rPr lang="it-IT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significativo </a:t>
            </a:r>
            <a:r>
              <a:rPr lang="it-IT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miglioramento clinico ed ecocardiografico.</a:t>
            </a:r>
            <a:r>
              <a:rPr lang="it-IT" strike="sngStrike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  <a:endParaRPr lang="it-IT" strike="sngStrike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559108B-1549-449C-BA74-1B9DD3CAD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0" y="42470"/>
            <a:ext cx="1596458" cy="19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EA3C4D-D5DB-45AB-8622-DD504D8C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" y="41498"/>
            <a:ext cx="10607325" cy="1450757"/>
          </a:xfrm>
        </p:spPr>
        <p:txBody>
          <a:bodyPr/>
          <a:lstStyle/>
          <a:p>
            <a:r>
              <a:rPr lang="it-IT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Conseguenze delle carenze di micronutrienti</a:t>
            </a:r>
            <a:b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CAB9A3-D22F-4F32-AAD7-125F06D85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2006714"/>
            <a:ext cx="11685863" cy="3760891"/>
          </a:xfrm>
        </p:spPr>
        <p:txBody>
          <a:bodyPr>
            <a:normAutofit/>
          </a:bodyPr>
          <a:lstStyle/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carenza di oligoelementi e minerali può avere gravi conseguenze per la salute umana, poiché diversi oligoelementi sono essenziali per attivare numerose </a:t>
            </a: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reazioni enzimatiche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vie biochimiche nelle cellule</a:t>
            </a:r>
          </a:p>
          <a:p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carenza di questi oligoelementi si manifesta con sintomi associati ai sistemi cardiaco, neurologico e gastrointestinale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 carenza di tiamina (</a:t>
            </a: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vitamina B1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può portare a encefalopatia di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Wernicke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costipazione, nausea, affaticamento e anoressia. Un assorbimento inadeguato dei grassi a causa di un intervento chirurgico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riduce l'assorbimento della vitamina D. La carenza di </a:t>
            </a: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vitamina D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può compromettere gravemente la salute delle ossa e si manifesta con una minore densità ossea. Anche la carenza di </a:t>
            </a: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calcio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riduce la densità ossea e compromette diversi percorsi di trasmissione del segnale cellulare. </a:t>
            </a:r>
            <a:r>
              <a:rPr lang="it-IT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carenza di vitamina D e di calcio può avere manifestazioni cliniche simili e una carenza può esacerbare un'altra carenza.</a:t>
            </a:r>
          </a:p>
          <a:p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carenza di </a:t>
            </a: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zinco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dopo chirurgia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può causare una scarsa guarigione delle ferite e favorire la perdita di capelli. La carenza di rame può causare </a:t>
            </a:r>
            <a:r>
              <a:rPr lang="it-IT" sz="18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osteopenia</a:t>
            </a:r>
            <a:r>
              <a:rPr lang="it-IT" sz="18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deficit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apprendimento, affaticamento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perdita del visus. Anche la carenza di </a:t>
            </a:r>
            <a:r>
              <a:rPr lang="it-I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selenio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stata osservata nei pazienti post-bariatrici e può causare gozzo.</a:t>
            </a:r>
            <a:endParaRPr lang="it-IT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D182B4-1F4B-4E32-B4AD-BE5FB61D0EBF}"/>
              </a:ext>
            </a:extLst>
          </p:cNvPr>
          <p:cNvSpPr txBox="1"/>
          <p:nvPr/>
        </p:nvSpPr>
        <p:spPr>
          <a:xfrm>
            <a:off x="8385995" y="168156"/>
            <a:ext cx="6094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     …post SADI-S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29E71BB-3385-4290-BBB8-C9DDBE18D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95" y="41498"/>
            <a:ext cx="1596458" cy="198557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2E3BA61-4AE2-4633-A0CA-BC7ADDDFE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06" y="773596"/>
            <a:ext cx="2169982" cy="12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7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DCFE0-D5A1-42F0-956B-0CEB3EF2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86" y="304350"/>
            <a:ext cx="10058400" cy="1450757"/>
          </a:xfrm>
        </p:spPr>
        <p:txBody>
          <a:bodyPr/>
          <a:lstStyle/>
          <a:p>
            <a:r>
              <a:rPr lang="it-IT" dirty="0"/>
              <a:t>     SADI-S &amp; TEAM MULTIDISCIPLINARE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C8C041-6705-4946-A7C3-341DC5A1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21" y="1894114"/>
            <a:ext cx="10932048" cy="40566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Il successo della cura dei pazienti sottoposti a SADI richiede sforzi coordinati da parte di un </a:t>
            </a:r>
            <a:r>
              <a:rPr lang="it-IT" b="1" dirty="0"/>
              <a:t>team multidisciplinare</a:t>
            </a:r>
            <a:r>
              <a:rPr lang="it-IT" dirty="0"/>
              <a:t>: chirurghi, medici specialisti, anestesisti, infermieri, psicologi e dietisti.</a:t>
            </a:r>
          </a:p>
          <a:p>
            <a:pPr marL="0" indent="0">
              <a:buNone/>
            </a:pPr>
            <a:r>
              <a:rPr lang="it-IT" b="1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SADI-S induce cambiamenti significativi e duraturi nelle abitudini alimentari e nel comportamento alimentare</a:t>
            </a:r>
            <a:r>
              <a:rPr lang="it-IT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Le modificazioni anatomiche e funzionali del tratto gastrointestinale prodotte dalla BS richiedono sempre l'</a:t>
            </a:r>
            <a:r>
              <a:rPr lang="it-IT" u="sng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adattamento </a:t>
            </a:r>
            <a:r>
              <a:rPr lang="it-IT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comportamento alimentare dei pazienti alla nuova fisiologia gastrointestinale e possono verificarsi </a:t>
            </a:r>
            <a:r>
              <a:rPr lang="it-IT" u="sng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problemi e sintomi nutrizionali specifici della procedura</a:t>
            </a:r>
            <a:r>
              <a:rPr lang="it-IT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Un'adeguata gestione nutrizionale è importante anche nella fase preoperatoria. Il supporto al paziente e il coordinamento delle cure sono fondamentali per la soddisfazione del paziente e l’impatto a lungo termine sulla salute metabolica e generale.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gestione nutrizionale dei pazienti </a:t>
            </a:r>
            <a:r>
              <a:rPr lang="it-IT" b="1" dirty="0" err="1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bariatrici</a:t>
            </a:r>
            <a:r>
              <a:rPr lang="it-IT" b="1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richiede quindi competenze nutrizionali specifiche e l'intervento di nutrizionisti e dietisti esperti</a:t>
            </a:r>
            <a:r>
              <a:rPr lang="it-IT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Linee guida dettagliate per la gestione nutrizionale postoperatoria dei pazienti </a:t>
            </a:r>
            <a:r>
              <a:rPr lang="it-IT" dirty="0" err="1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bariatrici</a:t>
            </a:r>
            <a:r>
              <a:rPr lang="it-IT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pubblicate </a:t>
            </a:r>
            <a:r>
              <a:rPr lang="it-IT" dirty="0">
                <a:solidFill>
                  <a:srgbClr val="4949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 state</a:t>
            </a:r>
            <a:r>
              <a:rPr lang="it-IT" dirty="0">
                <a:solidFill>
                  <a:srgbClr val="4949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recentemente aggiornate. 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6D58F9-FAEF-453F-8048-6C9E4D68C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407" y="0"/>
            <a:ext cx="1586593" cy="268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1150" y="3559302"/>
            <a:ext cx="4526280" cy="3227514"/>
          </a:xfrm>
        </p:spPr>
        <p:txBody>
          <a:bodyPr/>
          <a:lstStyle/>
          <a:p>
            <a:r>
              <a:rPr lang="it-IT" dirty="0"/>
              <a:t>Grazie!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7B04631-C4E8-41ED-9C44-6A1A70091A39}"/>
              </a:ext>
            </a:extLst>
          </p:cNvPr>
          <p:cNvSpPr txBox="1"/>
          <p:nvPr/>
        </p:nvSpPr>
        <p:spPr>
          <a:xfrm>
            <a:off x="5318620" y="1535185"/>
            <a:ext cx="68447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2"/>
                </a:solidFill>
              </a:rPr>
              <a:t>…e mi viene in mente la frase di Empedocle </a:t>
            </a:r>
          </a:p>
          <a:p>
            <a:r>
              <a:rPr lang="it-IT" sz="2800" b="1" dirty="0">
                <a:solidFill>
                  <a:schemeClr val="tx2"/>
                </a:solidFill>
              </a:rPr>
              <a:t>che degli abitanti diceva che continuavano a </a:t>
            </a:r>
          </a:p>
          <a:p>
            <a:r>
              <a:rPr lang="it-IT" sz="2800" b="1" dirty="0">
                <a:solidFill>
                  <a:schemeClr val="tx2"/>
                </a:solidFill>
              </a:rPr>
              <a:t>costruire case «come non dovessero mai </a:t>
            </a:r>
          </a:p>
          <a:p>
            <a:r>
              <a:rPr lang="it-IT" sz="2800" b="1" dirty="0">
                <a:solidFill>
                  <a:schemeClr val="tx2"/>
                </a:solidFill>
              </a:rPr>
              <a:t>morire e mangiavano come se dovessero </a:t>
            </a:r>
          </a:p>
          <a:p>
            <a:r>
              <a:rPr lang="it-IT" sz="2800" b="1" dirty="0">
                <a:solidFill>
                  <a:schemeClr val="tx2"/>
                </a:solidFill>
              </a:rPr>
              <a:t>morire domani».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5" y="261258"/>
            <a:ext cx="10110651" cy="676003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Calisto MT" panose="02040603050505030304" pitchFamily="18" charset="0"/>
              </a:rPr>
              <a:t>650 milioni di adulti e 340 milioni di bambini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5092C37-8DFF-4041-84B7-550340358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76" y="1"/>
            <a:ext cx="2104724" cy="207848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751A30-5DEF-40AF-AC3E-3CB4DCDBB34C}"/>
              </a:ext>
            </a:extLst>
          </p:cNvPr>
          <p:cNvSpPr txBox="1"/>
          <p:nvPr/>
        </p:nvSpPr>
        <p:spPr>
          <a:xfrm>
            <a:off x="0" y="1887810"/>
            <a:ext cx="1219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…</a:t>
            </a:r>
            <a:r>
              <a:rPr lang="it-IT" sz="2400" b="1" dirty="0">
                <a:highlight>
                  <a:srgbClr val="FFFF00"/>
                </a:highlight>
              </a:rPr>
              <a:t>nel mondo </a:t>
            </a:r>
            <a:r>
              <a:rPr lang="it-IT" sz="2400" b="1" dirty="0"/>
              <a:t>sono considerati obesi. </a:t>
            </a:r>
            <a:r>
              <a:rPr lang="it-IT" sz="2000" dirty="0"/>
              <a:t>Fattori ambientali e genetici influenzano </a:t>
            </a:r>
            <a:r>
              <a:rPr lang="it-IT" sz="2000" dirty="0">
                <a:highlight>
                  <a:srgbClr val="FFFFFF"/>
                </a:highlight>
              </a:rPr>
              <a:t>l’origine della </a:t>
            </a:r>
            <a:r>
              <a:rPr lang="it-IT" sz="2000" dirty="0"/>
              <a:t>obesità,  </a:t>
            </a:r>
            <a:r>
              <a:rPr lang="it-IT" sz="2000" dirty="0">
                <a:highlight>
                  <a:srgbClr val="FFFFFF"/>
                </a:highlight>
              </a:rPr>
              <a:t>frequentemente </a:t>
            </a:r>
            <a:r>
              <a:rPr lang="it-IT" sz="2000" dirty="0"/>
              <a:t>associata a comorbilità.</a:t>
            </a:r>
          </a:p>
          <a:p>
            <a:r>
              <a:rPr lang="it-IT" sz="2000" dirty="0"/>
              <a:t>Le previsioni </a:t>
            </a:r>
            <a:r>
              <a:rPr lang="it-IT" sz="2000" dirty="0">
                <a:highlight>
                  <a:srgbClr val="FFFFFF"/>
                </a:highlight>
              </a:rPr>
              <a:t>prospettano u</a:t>
            </a:r>
            <a:r>
              <a:rPr lang="it-IT" sz="2000" dirty="0"/>
              <a:t>na </a:t>
            </a:r>
            <a:r>
              <a:rPr lang="it-IT" sz="2000" dirty="0">
                <a:highlight>
                  <a:srgbClr val="FFFFFF"/>
                </a:highlight>
              </a:rPr>
              <a:t>prevalenza globale di </a:t>
            </a:r>
            <a:r>
              <a:rPr lang="it-IT" sz="2000" dirty="0"/>
              <a:t>obesità che potrebbe raggiungere il 51%,  </a:t>
            </a:r>
            <a:r>
              <a:rPr lang="it-IT" sz="2000" dirty="0">
                <a:highlight>
                  <a:srgbClr val="FFFFFF"/>
                </a:highlight>
              </a:rPr>
              <a:t>interessando </a:t>
            </a:r>
            <a:r>
              <a:rPr lang="it-IT" sz="2000" dirty="0"/>
              <a:t>oltre 4 miliardi di individui, con un costo annuo stimato di 4 trilioni di dollari entro il 2035. Trattare l’obesità, le sue conseguenze psicologiche e le comorbilità è costoso e richiede un approccio interdisciplinare</a:t>
            </a:r>
            <a:r>
              <a:rPr lang="it-IT" sz="1400" dirty="0"/>
              <a:t>.                                                                                                                    </a:t>
            </a:r>
            <a:r>
              <a:rPr lang="en-US" sz="1200" b="0" i="0" u="none" strike="noStrike" baseline="0" dirty="0"/>
              <a:t>www.thelancet.com </a:t>
            </a:r>
            <a:r>
              <a:rPr lang="en-US" sz="1200" i="0" u="none" strike="noStrike" baseline="0" dirty="0"/>
              <a:t>Published online February 29, 2024 http://dx.doi.org/10.1016/S0140-6736(23)02750-2</a:t>
            </a:r>
            <a:endParaRPr lang="it-IT" sz="1200" dirty="0"/>
          </a:p>
          <a:p>
            <a:endParaRPr lang="it-IT" sz="2000" dirty="0"/>
          </a:p>
          <a:p>
            <a:r>
              <a:rPr lang="it-IT" sz="2000" b="1" dirty="0">
                <a:highlight>
                  <a:srgbClr val="FFFFFF"/>
                </a:highlight>
              </a:rPr>
              <a:t>La gestione del peso mediante stile di vita spesso fallisce e </a:t>
            </a:r>
            <a:r>
              <a:rPr lang="it-IT" sz="2000" b="1" dirty="0">
                <a:highlight>
                  <a:srgbClr val="FFFF00"/>
                </a:highlight>
              </a:rPr>
              <a:t>la chirurgia è l’intervento più efficace, soprattutto nella obesità grave</a:t>
            </a:r>
            <a:r>
              <a:rPr lang="it-IT" sz="2000" b="1" dirty="0">
                <a:highlight>
                  <a:srgbClr val="FFFFFF"/>
                </a:highlight>
              </a:rPr>
              <a:t>. </a:t>
            </a:r>
          </a:p>
          <a:p>
            <a:r>
              <a:rPr lang="it-IT" sz="2000" dirty="0"/>
              <a:t>I meccanismi principali con cui la chirurgia bariatrica o metabolica  influisce sulla perdita di peso sono la restrizione calorica e il malassorbimento, associati a variazioni di</a:t>
            </a:r>
            <a:r>
              <a:rPr lang="it-IT" sz="2000" strike="sngStrike" dirty="0"/>
              <a:t> </a:t>
            </a:r>
            <a:r>
              <a:rPr lang="it-IT" sz="2000" dirty="0"/>
              <a:t>molteplici fattori ormonali e </a:t>
            </a:r>
            <a:r>
              <a:rPr lang="it-IT" sz="2000" dirty="0" err="1"/>
              <a:t>neuroregolatori</a:t>
            </a:r>
            <a:r>
              <a:rPr lang="it-IT" sz="2000" dirty="0"/>
              <a:t>  che influenzano la regolazione del metabolismo e dell’assunzione di cibo. </a:t>
            </a:r>
          </a:p>
          <a:p>
            <a:r>
              <a:rPr lang="it-IT" sz="2000" b="1" dirty="0">
                <a:highlight>
                  <a:srgbClr val="FBFCFC"/>
                </a:highlight>
              </a:rPr>
              <a:t>La perdita di peso duratura dopo la chirurgia bariatrica dipende </a:t>
            </a:r>
            <a:r>
              <a:rPr lang="it-IT" sz="2000" b="1" dirty="0">
                <a:highlight>
                  <a:srgbClr val="FFFF00"/>
                </a:highlight>
              </a:rPr>
              <a:t>molto</a:t>
            </a:r>
            <a:r>
              <a:rPr lang="it-IT" sz="2000" b="1" dirty="0">
                <a:highlight>
                  <a:srgbClr val="FBFCFC"/>
                </a:highlight>
              </a:rPr>
              <a:t> anche dall’aderenza del paziente alla dieta e all’esercizio fisico</a:t>
            </a:r>
            <a:r>
              <a:rPr lang="it-IT" sz="2000" dirty="0"/>
              <a:t>.</a:t>
            </a:r>
          </a:p>
          <a:p>
            <a:endParaRPr lang="it-IT" sz="2000" dirty="0">
              <a:latin typeface="Calisto MT" panose="02040603050505030304" pitchFamily="18" charset="0"/>
            </a:endParaRPr>
          </a:p>
          <a:p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                </a:t>
            </a:r>
            <a:r>
              <a:rPr lang="it-IT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it-IT" sz="1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8159E6-2DFB-4EDB-9145-CCE13692E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61" y="14987"/>
            <a:ext cx="1429302" cy="13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Confronto interventi bariatrici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536143"/>
              </p:ext>
            </p:extLst>
          </p:nvPr>
        </p:nvGraphicFramePr>
        <p:xfrm>
          <a:off x="65314" y="-8164"/>
          <a:ext cx="12042322" cy="616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27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211">
                <a:tc>
                  <a:txBody>
                    <a:bodyPr/>
                    <a:lstStyle/>
                    <a:p>
                      <a:r>
                        <a:rPr dirty="0" err="1"/>
                        <a:t>Caratteristica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Sleeve Gastrectomy (SG)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Bypass Gastrico (RYGB)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>
                          <a:solidFill>
                            <a:srgbClr val="FFFF00"/>
                          </a:solidFill>
                        </a:rPr>
                        <a:t>SADI-S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726">
                <a:tc>
                  <a:txBody>
                    <a:bodyPr/>
                    <a:lstStyle/>
                    <a:p>
                      <a:r>
                        <a:rPr dirty="0" err="1"/>
                        <a:t>Tecnica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Resezione 70-80% stomaco → tubo gastrico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Tasca gastrica + bypass di duodeno e parte digiuno (2 anastomosi)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>
                          <a:solidFill>
                            <a:schemeClr val="tx1"/>
                          </a:solidFill>
                        </a:rPr>
                        <a:t>Sleeve + 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anastomosi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unica </a:t>
                      </a:r>
                      <a:r>
                        <a:rPr dirty="0" err="1">
                          <a:solidFill>
                            <a:schemeClr val="tx1"/>
                          </a:solidFill>
                        </a:rPr>
                        <a:t>duodeno-ileo</a:t>
                      </a:r>
                      <a:r>
                        <a:rPr dirty="0">
                          <a:solidFill>
                            <a:schemeClr val="tx1"/>
                          </a:solidFill>
                        </a:rPr>
                        <a:t> (250-300 cm)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726">
                <a:tc>
                  <a:txBody>
                    <a:bodyPr/>
                    <a:lstStyle/>
                    <a:p>
                      <a:r>
                        <a:t>Meccanismo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Restrittivo</a:t>
                      </a:r>
                      <a:r>
                        <a:rPr dirty="0"/>
                        <a:t> + ↓ </a:t>
                      </a:r>
                      <a:r>
                        <a:rPr dirty="0" err="1"/>
                        <a:t>grelina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Restrittivo</a:t>
                      </a:r>
                      <a:r>
                        <a:rPr dirty="0"/>
                        <a:t> + </a:t>
                      </a:r>
                      <a:r>
                        <a:rPr lang="it-IT" dirty="0" err="1"/>
                        <a:t>ipoassorbente</a:t>
                      </a:r>
                      <a:r>
                        <a:rPr dirty="0"/>
                        <a:t> + </a:t>
                      </a:r>
                      <a:r>
                        <a:rPr dirty="0" err="1"/>
                        <a:t>effetto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ormonale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Restrittivo + malassorbimento marcato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909">
                <a:tc>
                  <a:txBody>
                    <a:bodyPr/>
                    <a:lstStyle/>
                    <a:p>
                      <a:r>
                        <a:rPr dirty="0"/>
                        <a:t>Perdita di 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Buona (60-70% eccesso peso)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Ottima (65-80%)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Molto elevata (70-85%)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090">
                <a:tc>
                  <a:txBody>
                    <a:bodyPr/>
                    <a:lstStyle/>
                    <a:p>
                      <a:r>
                        <a:t>Effetto sul diabete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Discreto</a:t>
                      </a:r>
                      <a:r>
                        <a:rPr lang="it-IT" dirty="0"/>
                        <a:t>/buono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Molto efficace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Massima efficacia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909">
                <a:tc>
                  <a:txBody>
                    <a:bodyPr/>
                    <a:lstStyle/>
                    <a:p>
                      <a:r>
                        <a:t>Carenze nutrizionali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Possibili, meno frequenti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Moderate (B12, ferro, calcio, vit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dirty="0" err="1">
                          <a:solidFill>
                            <a:schemeClr val="tx1"/>
                          </a:solidFill>
                        </a:rPr>
                        <a:t>Importanti</a:t>
                      </a:r>
                      <a:r>
                        <a:rPr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b="1" dirty="0" err="1">
                          <a:solidFill>
                            <a:schemeClr val="tx1"/>
                          </a:solidFill>
                        </a:rPr>
                        <a:t>proteine</a:t>
                      </a:r>
                      <a:r>
                        <a:rPr b="1" dirty="0">
                          <a:solidFill>
                            <a:schemeClr val="tx1"/>
                          </a:solidFill>
                        </a:rPr>
                        <a:t>, ferro, vit. </a:t>
                      </a:r>
                      <a:r>
                        <a:rPr b="1" dirty="0" err="1">
                          <a:solidFill>
                            <a:schemeClr val="tx1"/>
                          </a:solidFill>
                        </a:rPr>
                        <a:t>liposolubili</a:t>
                      </a:r>
                      <a:r>
                        <a:rPr b="1" dirty="0">
                          <a:solidFill>
                            <a:schemeClr val="tx1"/>
                          </a:solidFill>
                        </a:rPr>
                        <a:t>, vit D</a:t>
                      </a:r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090">
                <a:tc>
                  <a:txBody>
                    <a:bodyPr/>
                    <a:lstStyle/>
                    <a:p>
                      <a:r>
                        <a:rPr dirty="0" err="1"/>
                        <a:t>Supplementi</a:t>
                      </a:r>
                      <a:r>
                        <a:rPr dirty="0"/>
                        <a:t> a v</a:t>
                      </a:r>
                      <a:r>
                        <a:rPr lang="it-IT" dirty="0"/>
                        <a:t>ita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Consigliati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Obbligatori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Obbligatori e rigorosi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8909">
                <a:tc>
                  <a:txBody>
                    <a:bodyPr/>
                    <a:lstStyle/>
                    <a:p>
                      <a:r>
                        <a:rPr dirty="0" err="1"/>
                        <a:t>Complicanze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tipiche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Reflusso, dilatazione tubo gastrico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Ulcere marginali, dumping, carenze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Diarrea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feci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maleodoranti</a:t>
                      </a:r>
                      <a:r>
                        <a:rPr dirty="0"/>
                        <a:t>, </a:t>
                      </a:r>
                      <a:r>
                        <a:rPr b="1" dirty="0"/>
                        <a:t>deficit </a:t>
                      </a:r>
                      <a:r>
                        <a:rPr b="1" dirty="0" err="1"/>
                        <a:t>nutrizionali</a:t>
                      </a:r>
                      <a:endParaRPr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909">
                <a:tc>
                  <a:txBody>
                    <a:bodyPr/>
                    <a:lstStyle/>
                    <a:p>
                      <a:r>
                        <a:t>Indicazioni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Obesità</a:t>
                      </a:r>
                      <a:r>
                        <a:rPr dirty="0"/>
                        <a:t>, </a:t>
                      </a:r>
                      <a:r>
                        <a:rPr lang="it-IT" dirty="0"/>
                        <a:t>anche </a:t>
                      </a:r>
                      <a:r>
                        <a:rPr dirty="0" err="1"/>
                        <a:t>pazienti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giovani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Obesità + diabete/metabolica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Obesità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severa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diabete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resistente</a:t>
                      </a:r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1393">
                <a:tc>
                  <a:txBody>
                    <a:bodyPr/>
                    <a:lstStyle/>
                    <a:p>
                      <a:r>
                        <a:t>Complessità chirurgica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Relativamente semplice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Moderata</a:t>
                      </a:r>
                      <a:r>
                        <a:rPr dirty="0"/>
                        <a:t> (2 </a:t>
                      </a:r>
                      <a:r>
                        <a:rPr dirty="0" err="1"/>
                        <a:t>anastomosi</a:t>
                      </a:r>
                      <a:r>
                        <a:rPr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/>
                        <a:t>Avanzata</a:t>
                      </a:r>
                      <a:r>
                        <a:rPr dirty="0"/>
                        <a:t> ma </a:t>
                      </a:r>
                      <a:r>
                        <a:rPr dirty="0" err="1"/>
                        <a:t>più</a:t>
                      </a:r>
                      <a:r>
                        <a:rPr dirty="0"/>
                        <a:t> semplice del 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70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55561-51D8-4FEF-9958-8EFDD8E0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2" y="445381"/>
            <a:ext cx="10657659" cy="5616176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L’intervento SADI-S </a:t>
            </a:r>
            <a:r>
              <a:rPr lang="it-IT" sz="2400" b="0" dirty="0"/>
              <a:t>(Single </a:t>
            </a:r>
            <a:r>
              <a:rPr lang="it-IT" sz="2400" b="0" dirty="0" err="1"/>
              <a:t>Anastomosis</a:t>
            </a:r>
            <a:r>
              <a:rPr lang="it-IT" sz="2400" b="0" dirty="0"/>
              <a:t> Duodeno-</a:t>
            </a:r>
            <a:r>
              <a:rPr lang="it-IT" sz="2400" b="0" dirty="0" err="1"/>
              <a:t>Ileal</a:t>
            </a:r>
            <a:r>
              <a:rPr lang="it-IT" sz="2400" b="0" dirty="0"/>
              <a:t> bypass with Sleeve </a:t>
            </a:r>
            <a:r>
              <a:rPr lang="it-IT" sz="2400" b="0" dirty="0" err="1"/>
              <a:t>gastrectomy</a:t>
            </a:r>
            <a:r>
              <a:rPr lang="it-IT" sz="2400" b="0" dirty="0"/>
              <a:t>) è una tecnica di chirurgia </a:t>
            </a:r>
            <a:r>
              <a:rPr lang="it-IT" sz="2400" b="0" dirty="0" err="1"/>
              <a:t>bariatrica</a:t>
            </a:r>
            <a:r>
              <a:rPr lang="it-IT" sz="2400" b="0" dirty="0"/>
              <a:t> ibrida, cioè combina due meccanismi:	</a:t>
            </a:r>
            <a:br>
              <a:rPr lang="it-IT" sz="2400" b="0" dirty="0"/>
            </a:br>
            <a:r>
              <a:rPr lang="it-IT" sz="2400" b="0" dirty="0"/>
              <a:t>1.	</a:t>
            </a:r>
            <a:r>
              <a:rPr lang="it-IT" sz="2400" dirty="0"/>
              <a:t>Restrittivo</a:t>
            </a:r>
            <a:r>
              <a:rPr lang="it-IT" sz="2400" b="0" dirty="0"/>
              <a:t> → riduce la capacità dello stomaco.	</a:t>
            </a:r>
            <a:br>
              <a:rPr lang="it-IT" sz="2400" b="0" dirty="0"/>
            </a:br>
            <a:r>
              <a:rPr lang="it-IT" sz="2400" b="0" dirty="0"/>
              <a:t>2.	</a:t>
            </a:r>
            <a:r>
              <a:rPr lang="it-IT" sz="2400" dirty="0"/>
              <a:t>Malassorbitivo</a:t>
            </a:r>
            <a:r>
              <a:rPr lang="it-IT" sz="2400" b="0" dirty="0"/>
              <a:t> → riduce l’assorbimento di nutrienti a livello intestinale.</a:t>
            </a:r>
            <a:br>
              <a:rPr lang="it-IT" sz="2400" b="0" dirty="0"/>
            </a:br>
            <a:br>
              <a:rPr lang="it-IT" sz="2400" b="0" dirty="0"/>
            </a:br>
            <a:r>
              <a:rPr lang="it-IT" sz="2400" b="0" dirty="0"/>
              <a:t>🔹 Come funziona?	</a:t>
            </a:r>
            <a:br>
              <a:rPr lang="it-IT" sz="2400" b="0" dirty="0"/>
            </a:br>
            <a:br>
              <a:rPr lang="it-IT" sz="2400" b="0" dirty="0"/>
            </a:br>
            <a:r>
              <a:rPr lang="it-IT" sz="2400" b="0" dirty="0"/>
              <a:t>•Si inizia con una sleeve </a:t>
            </a:r>
            <a:r>
              <a:rPr lang="it-IT" sz="2400" b="0" dirty="0" err="1"/>
              <a:t>gastrectomy</a:t>
            </a:r>
            <a:r>
              <a:rPr lang="it-IT" sz="2400" b="0" dirty="0"/>
              <a:t>, che prevede la </a:t>
            </a:r>
            <a:r>
              <a:rPr lang="it-IT" sz="2400" b="0" dirty="0" err="1"/>
              <a:t>tubulizzazione</a:t>
            </a:r>
            <a:r>
              <a:rPr lang="it-IT" sz="2400" b="0" dirty="0"/>
              <a:t> dello stomaco resecandolo lungo la grande curvatura.	</a:t>
            </a:r>
            <a:br>
              <a:rPr lang="it-IT" sz="2400" b="0" dirty="0"/>
            </a:br>
            <a:r>
              <a:rPr lang="it-IT" sz="2400" b="0" dirty="0"/>
              <a:t>•Successivamente si effettua una sola anastomosi duodeno-ileale.</a:t>
            </a:r>
            <a:br>
              <a:rPr lang="it-IT" sz="2400" b="0" dirty="0"/>
            </a:br>
            <a:r>
              <a:rPr lang="it-IT" sz="2400" b="0" dirty="0"/>
              <a:t>•Il duodeno (prima parte dell’intestino tenue, vicino al piloro) viene sezionato;	</a:t>
            </a:r>
            <a:br>
              <a:rPr lang="it-IT" sz="2400" b="0" dirty="0"/>
            </a:br>
            <a:r>
              <a:rPr lang="it-IT" sz="2400" b="0" dirty="0"/>
              <a:t>•successivamente viene anastomizzato a un tratto più distale dell’intestino tenue (di solito ileo, a circa 250-300 cm dalla valvola ileocecale)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FF78D5-3E54-4681-8493-61B52E962DCD}"/>
              </a:ext>
            </a:extLst>
          </p:cNvPr>
          <p:cNvSpPr txBox="1"/>
          <p:nvPr/>
        </p:nvSpPr>
        <p:spPr>
          <a:xfrm>
            <a:off x="1224099" y="351064"/>
            <a:ext cx="6094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                          SADI-S</a:t>
            </a:r>
            <a:endParaRPr lang="it-IT" sz="4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3B0636E-E467-4C1E-976D-DF4FD7C17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3" y="2277836"/>
            <a:ext cx="1756267" cy="28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289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6D29D-E4FC-4CFF-9CD7-B8244935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4652644"/>
            <a:ext cx="10058400" cy="1450757"/>
          </a:xfrm>
        </p:spPr>
        <p:txBody>
          <a:bodyPr>
            <a:noAutofit/>
          </a:bodyPr>
          <a:lstStyle/>
          <a:p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400" b="0" dirty="0"/>
              <a:t>🔹 </a:t>
            </a:r>
            <a:r>
              <a:rPr lang="it-IT" sz="2400" dirty="0">
                <a:solidFill>
                  <a:srgbClr val="0070C0"/>
                </a:solidFill>
              </a:rPr>
              <a:t>Cosa comporta:</a:t>
            </a:r>
            <a:r>
              <a:rPr lang="it-IT" sz="2000" b="0" dirty="0"/>
              <a:t>	</a:t>
            </a:r>
            <a:br>
              <a:rPr lang="it-IT" sz="2000" b="0" dirty="0"/>
            </a:br>
            <a:r>
              <a:rPr lang="it-IT" sz="2000" b="0" dirty="0"/>
              <a:t>•Gli alimenti passano dallo stomaco ridotto al duodeno, e da lì direttamente al tratto distale dell’intestino → ridotto tempo di contatto con bile ed enzimi digestivi → meno assorbimento di calorie e grassi.	</a:t>
            </a:r>
            <a:br>
              <a:rPr lang="it-IT" sz="2000" b="0" dirty="0"/>
            </a:br>
            <a:r>
              <a:rPr lang="it-IT" sz="2000" b="0" dirty="0"/>
              <a:t>•Avendo una sola anastomosi, l’intervento è tecnicamente più semplice e potenzialmente </a:t>
            </a:r>
            <a:r>
              <a:rPr lang="it-IT" sz="2000" b="0" dirty="0">
                <a:highlight>
                  <a:srgbClr val="FFFFFF"/>
                </a:highlight>
              </a:rPr>
              <a:t>induce </a:t>
            </a:r>
            <a:r>
              <a:rPr lang="it-IT" sz="2000" b="0" dirty="0"/>
              <a:t>meno complicanze rispetto al classico </a:t>
            </a:r>
            <a:r>
              <a:rPr lang="it-IT" sz="2000" b="0" dirty="0" err="1"/>
              <a:t>Duodenal</a:t>
            </a:r>
            <a:r>
              <a:rPr lang="it-IT" sz="2000" b="0" dirty="0"/>
              <a:t> Switch (DS).</a:t>
            </a:r>
            <a:br>
              <a:rPr lang="it-IT" sz="2000" b="0" dirty="0"/>
            </a:br>
            <a:r>
              <a:rPr lang="it-IT" sz="2400" b="0" dirty="0">
                <a:solidFill>
                  <a:srgbClr val="0070C0"/>
                </a:solidFill>
              </a:rPr>
              <a:t>🔹 </a:t>
            </a:r>
            <a:r>
              <a:rPr lang="it-IT" sz="2400" dirty="0">
                <a:solidFill>
                  <a:srgbClr val="0070C0"/>
                </a:solidFill>
              </a:rPr>
              <a:t>Benefici principali:</a:t>
            </a:r>
            <a:r>
              <a:rPr lang="it-IT" sz="2000" b="0" dirty="0"/>
              <a:t>	</a:t>
            </a:r>
            <a:br>
              <a:rPr lang="it-IT" sz="2000" b="0" dirty="0"/>
            </a:br>
            <a:r>
              <a:rPr lang="it-IT" sz="2000" b="0" dirty="0"/>
              <a:t>•Efficace sul calo ponderale anche nei casi di obesità severa.	</a:t>
            </a:r>
            <a:br>
              <a:rPr lang="it-IT" sz="2000" b="0" dirty="0"/>
            </a:br>
            <a:r>
              <a:rPr lang="it-IT" sz="2000" b="0" dirty="0"/>
              <a:t>•Ottimi risultati nel miglioramento/remissione del diabete tipo 2 e delle sindromi metaboliche</a:t>
            </a:r>
            <a:br>
              <a:rPr lang="it-IT" sz="2000" b="0" dirty="0"/>
            </a:br>
            <a:r>
              <a:rPr lang="it-IT" sz="2000" b="0" dirty="0"/>
              <a:t>•Meno rischio di ulcere marginali e complicanze rispetto al bypass a Y o al DS.</a:t>
            </a:r>
            <a:br>
              <a:rPr lang="it-IT" sz="2000" b="0" dirty="0"/>
            </a:br>
            <a:r>
              <a:rPr lang="it-IT" sz="2000" b="0" dirty="0"/>
              <a:t>🔹 </a:t>
            </a:r>
            <a:r>
              <a:rPr lang="it-IT" sz="2400" dirty="0">
                <a:solidFill>
                  <a:srgbClr val="0070C0"/>
                </a:solidFill>
              </a:rPr>
              <a:t>Criticità:</a:t>
            </a:r>
            <a:br>
              <a:rPr lang="it-IT" sz="2000" b="0" dirty="0"/>
            </a:br>
            <a:r>
              <a:rPr lang="it-IT" sz="2000" b="0" dirty="0"/>
              <a:t>•Resta comunque un intervento malassorbitivo, quindi richiede supplementazioni vitaminiche/minerali a vita (soprattutto vitamine liposolubili, ferro, calcio, vitamina D).	</a:t>
            </a:r>
            <a:br>
              <a:rPr lang="it-IT" sz="2000" b="0" dirty="0"/>
            </a:br>
            <a:r>
              <a:rPr lang="it-IT" sz="2000" b="0" dirty="0"/>
              <a:t>•Possibili effetti collaterali: diarrea, malassorbimento proteico se non gestito bene, rischio di deficit nutrizionali.</a:t>
            </a:r>
            <a:br>
              <a:rPr lang="it-IT" sz="2000" b="0" dirty="0"/>
            </a:br>
            <a:r>
              <a:rPr lang="it-IT" sz="2000" b="0" dirty="0"/>
              <a:t>👉 </a:t>
            </a:r>
            <a:r>
              <a:rPr lang="it-IT" sz="2000" dirty="0">
                <a:solidFill>
                  <a:srgbClr val="0070C0"/>
                </a:solidFill>
              </a:rPr>
              <a:t>In sintesi: </a:t>
            </a:r>
            <a:r>
              <a:rPr lang="it-IT" sz="2000" dirty="0"/>
              <a:t>Il SADI-S </a:t>
            </a:r>
            <a:r>
              <a:rPr lang="it-IT" sz="2000" b="0" dirty="0"/>
              <a:t>è una versione più semplice e moderna del </a:t>
            </a:r>
            <a:r>
              <a:rPr lang="it-IT" sz="2000" b="0" dirty="0" err="1"/>
              <a:t>Duodenal</a:t>
            </a:r>
            <a:r>
              <a:rPr lang="it-IT" sz="2000" b="0" dirty="0"/>
              <a:t> Switch, con un mix di restrizione gastrica e malassorbimento intestinale,  </a:t>
            </a:r>
            <a:r>
              <a:rPr lang="it-IT" sz="2000" b="0" dirty="0">
                <a:highlight>
                  <a:srgbClr val="FFFFFF"/>
                </a:highlight>
              </a:rPr>
              <a:t>utilizzata</a:t>
            </a:r>
            <a:r>
              <a:rPr lang="it-IT" sz="2000" b="0" dirty="0"/>
              <a:t> soprattutto in pazienti con obesità grave e sindrome metabolica.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EF2F99-8299-4C27-8C7D-6EC7889BED4C}"/>
              </a:ext>
            </a:extLst>
          </p:cNvPr>
          <p:cNvSpPr txBox="1"/>
          <p:nvPr/>
        </p:nvSpPr>
        <p:spPr>
          <a:xfrm>
            <a:off x="4454978" y="246562"/>
            <a:ext cx="6094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j-ea"/>
                <a:cs typeface="+mj-cs"/>
              </a:rPr>
              <a:t>SADI-S</a:t>
            </a:r>
            <a:endParaRPr lang="it-IT" sz="4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9B50B1-E9DE-44E9-820F-FE547B41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885" y="34289"/>
            <a:ext cx="1667115" cy="27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97" y="-725379"/>
            <a:ext cx="11111523" cy="1450757"/>
          </a:xfrm>
        </p:spPr>
        <p:txBody>
          <a:bodyPr>
            <a:normAutofit/>
          </a:bodyPr>
          <a:lstStyle/>
          <a:p>
            <a:r>
              <a:rPr lang="it-IT" sz="4400" dirty="0"/>
              <a:t>Supplementazione vitaminica…non solo nel post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D4254FF-BFE5-4CA5-A9A7-0B1DC26CFFB3}"/>
              </a:ext>
            </a:extLst>
          </p:cNvPr>
          <p:cNvSpPr txBox="1"/>
          <p:nvPr/>
        </p:nvSpPr>
        <p:spPr>
          <a:xfrm>
            <a:off x="130697" y="927509"/>
            <a:ext cx="4142011" cy="585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Sebbene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l'obesità sia 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abitualmente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conseguenza di un 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regime ipercalorico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interessante notare che le persone che 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manifestano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obesità e sovrappeso mostrano 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frequentemente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anche segni di </a:t>
            </a:r>
            <a:r>
              <a:rPr lang="it-I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carenze nutrizionali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'alta frequenza di 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carenze di micronutrienti e vitamine nei pazienti obesi già prima della chirurgia bariatrica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potrebbe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aggravare la procedura chirurgica e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portare a complicanze postoperatorie, per cui dovrebbe essere considerata con molta attenzione.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mancata correzione dei deficit di micronutrienti prima della chirurgia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cioè la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mancata prevenzione 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potrebbe indurre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conseguenze indesiderate.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C76592F-319E-4945-AAE3-BADF468EB6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12" y="653143"/>
            <a:ext cx="80499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96D87B-AE9D-4CD6-9778-20F0029D615F}"/>
              </a:ext>
            </a:extLst>
          </p:cNvPr>
          <p:cNvSpPr txBox="1"/>
          <p:nvPr/>
        </p:nvSpPr>
        <p:spPr>
          <a:xfrm>
            <a:off x="7896529" y="5862251"/>
            <a:ext cx="4295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0" i="0" u="none" strike="noStrike" baseline="0" dirty="0">
                <a:latin typeface="Calisto MT" panose="02040603050505030304" pitchFamily="18" charset="0"/>
              </a:rPr>
              <a:t>Springer-</a:t>
            </a:r>
            <a:r>
              <a:rPr lang="it-IT" sz="1200" b="0" i="0" u="none" strike="noStrike" baseline="0" dirty="0" err="1">
                <a:latin typeface="Calisto MT" panose="02040603050505030304" pitchFamily="18" charset="0"/>
              </a:rPr>
              <a:t>Verlag</a:t>
            </a:r>
            <a:r>
              <a:rPr lang="it-IT" sz="1200" b="0" i="0" u="none" strike="noStrike" baseline="0" dirty="0">
                <a:latin typeface="Calisto MT" panose="02040603050505030304" pitchFamily="18" charset="0"/>
              </a:rPr>
              <a:t> GmbH Germany, part of Springer Nature 2021</a:t>
            </a:r>
            <a:endParaRPr lang="it-IT" sz="12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013700-909F-4801-BD90-955B3F86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88" y="116255"/>
            <a:ext cx="10058400" cy="1450757"/>
          </a:xfrm>
        </p:spPr>
        <p:txBody>
          <a:bodyPr/>
          <a:lstStyle/>
          <a:p>
            <a:r>
              <a:rPr lang="it-IT" dirty="0"/>
              <a:t>…post SADI-S                 </a:t>
            </a:r>
            <a:r>
              <a:rPr lang="it-IT" u="sng" dirty="0">
                <a:solidFill>
                  <a:srgbClr val="FFC000"/>
                </a:solidFill>
              </a:rPr>
              <a:t>B12</a:t>
            </a:r>
            <a:r>
              <a:rPr lang="it-IT" u="sng" dirty="0"/>
              <a:t> e </a:t>
            </a:r>
            <a:r>
              <a:rPr lang="it-IT" u="sng" dirty="0">
                <a:solidFill>
                  <a:srgbClr val="00B050"/>
                </a:solidFill>
              </a:rPr>
              <a:t>B9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31B81B-06BE-46A8-891F-EEFD8FA6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6" y="1649185"/>
            <a:ext cx="11911694" cy="44985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Carenze vitaminiche</a:t>
            </a:r>
            <a:endParaRPr lang="it-IT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9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19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'American Society of </a:t>
            </a:r>
            <a:r>
              <a:rPr lang="it-IT" sz="19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Hematology</a:t>
            </a:r>
            <a:r>
              <a:rPr lang="it-IT" sz="19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 segnalato anemia </a:t>
            </a:r>
            <a:r>
              <a:rPr lang="it-IT" sz="19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 33-49% dei casi entro 2 anni dopo un intervento chirurgico </a:t>
            </a:r>
            <a:r>
              <a:rPr lang="it-IT" sz="1900" b="1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bariatrico</a:t>
            </a:r>
            <a:r>
              <a:rPr lang="it-IT" sz="19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delle cause più comuni di anemia post-chirurgica è la </a:t>
            </a:r>
            <a:r>
              <a:rPr lang="it-IT" sz="19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carenza di vitamina B12</a:t>
            </a:r>
            <a:r>
              <a:rPr lang="it-IT" sz="19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sviluppa a causa del suo scarso assorbimento </a:t>
            </a:r>
            <a:r>
              <a:rPr lang="it-IT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poichè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principali siti vengono bypassati 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nell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chirurgia </a:t>
            </a:r>
            <a:r>
              <a:rPr lang="it-IT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bariatrica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per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minore secrezione del fattore intrinseco (IF). La durata di tale condizione varia a seconda della quantità di </a:t>
            </a:r>
            <a:r>
              <a:rPr lang="it-IT" sz="19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vitamina</a:t>
            </a:r>
            <a:r>
              <a:rPr lang="it-IT" sz="190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9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B12 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assunta con la dieta e  del grado di assorbimento effettivo. </a:t>
            </a:r>
            <a:r>
              <a:rPr lang="it-IT" sz="19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Merita di essere specificato 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un consumo limitato di proteine animali </a:t>
            </a:r>
            <a:r>
              <a:rPr lang="it-IT" sz="19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può contribuire 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all'esacerbazione della carenza di </a:t>
            </a:r>
            <a:r>
              <a:rPr lang="it-IT" sz="19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vitamina B12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carenza di </a:t>
            </a:r>
            <a:r>
              <a:rPr lang="it-IT" sz="19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acido folico 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un altro aspetto che riguarda gli individui che hanno subito un intervento chirurgico </a:t>
            </a:r>
            <a:r>
              <a:rPr lang="it-IT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bariatrico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9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colpisce dal 9 al 39% delle persone sottoposte rispettivamente a procedure restrittive e malassorbitive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carenza di folati potrebbe anche essere attribuita a un'assunzione inadeguata di questo nutriente essenziale. L'acido folico viene assorbito nell'intestino tenue e il deficit può essere corretto con un'integrazione orale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it-IT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Inoltre, la carenza di folati ha una correlazione diretta con la carenza di vitamina B12, poiché quest'ultima è necessaria affinché la forma inattiva dei folati (acido </a:t>
            </a:r>
            <a:r>
              <a:rPr lang="it-IT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metiltetraidrofolico</a:t>
            </a:r>
            <a:r>
              <a:rPr lang="it-IT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venga attivata (acido </a:t>
            </a:r>
            <a:r>
              <a:rPr lang="it-IT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tetraidrofolico</a:t>
            </a:r>
            <a:r>
              <a:rPr lang="it-IT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Al-Jafar H et al </a:t>
            </a:r>
            <a:r>
              <a:rPr lang="en-US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 hematology and nutritional complications of </a:t>
            </a:r>
            <a:r>
              <a:rPr lang="it-IT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</a:t>
            </a:r>
            <a:r>
              <a:rPr lang="it-IT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surgery. Ann </a:t>
            </a:r>
            <a:r>
              <a:rPr lang="it-IT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Hematol</a:t>
            </a:r>
            <a:r>
              <a:rPr lang="it-IT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1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Oncol</a:t>
            </a:r>
            <a:r>
              <a:rPr lang="it-IT" sz="11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2018</a:t>
            </a:r>
            <a:endParaRPr lang="it-IT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endParaRPr lang="it-IT" sz="1800" b="0" i="0" u="none" strike="noStrike" baseline="0" dirty="0">
              <a:solidFill>
                <a:srgbClr val="0000FF"/>
              </a:solidFill>
              <a:latin typeface="Calisto MT" panose="0204060305050503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FE92EDE-6970-4567-A89A-8028749BA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36" y="563845"/>
            <a:ext cx="2985460" cy="10853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0390039-54B8-4DC8-B301-8685D5737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70" y="10172"/>
            <a:ext cx="1359018" cy="16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9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013700-909F-4801-BD90-955B3F86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9" y="9766"/>
            <a:ext cx="10904220" cy="1450757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…post SADI-S                      </a:t>
            </a:r>
            <a:r>
              <a:rPr lang="it-IT" u="sng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u="sng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31B81B-06BE-46A8-891F-EEFD8FA6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" y="1680959"/>
            <a:ext cx="12105373" cy="43602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b="1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Carenze vitaminiche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chirurgia </a:t>
            </a:r>
            <a:r>
              <a:rPr lang="it-IT" sz="1800" b="1" dirty="0" err="1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sz="1800" b="1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highlight>
                  <a:srgbClr val="FFFFFF"/>
                </a:highlight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favorisce</a:t>
            </a:r>
            <a:r>
              <a:rPr lang="it-IT" sz="1800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1800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carenza di vitamina D</a:t>
            </a:r>
            <a:r>
              <a:rPr lang="it-IT" sz="1800" dirty="0"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it-IT" sz="1800" dirty="0"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il 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10% dei pazienti soffre di questo problema post-operatorio </a:t>
            </a:r>
            <a:r>
              <a:rPr lang="it-IT" sz="1800" b="1" dirty="0">
                <a:solidFill>
                  <a:srgbClr val="FF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con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un</a:t>
            </a:r>
            <a:r>
              <a:rPr lang="it-IT" sz="1800" b="1" dirty="0">
                <a:solidFill>
                  <a:srgbClr val="FF000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'incidenza che può arrivare al 73%.</a:t>
            </a:r>
            <a:r>
              <a:rPr lang="it-IT" sz="1800" dirty="0">
                <a:solidFill>
                  <a:schemeClr val="tx1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800" dirty="0">
                <a:solidFill>
                  <a:schemeClr val="tx1"/>
                </a:solidFill>
                <a:highlight>
                  <a:srgbClr val="FFFFFF"/>
                </a:highlight>
                <a:latin typeface="Calisto MT" panose="02040603050505030304" pitchFamily="18" charset="0"/>
                <a:ea typeface="Times New Roman" panose="02020603050405020304" pitchFamily="18" charset="0"/>
              </a:rPr>
              <a:t>econdo </a:t>
            </a:r>
            <a:r>
              <a:rPr lang="it-IT" sz="1800" dirty="0">
                <a:highlight>
                  <a:srgbClr val="FFFFFF"/>
                </a:highlight>
                <a:latin typeface="Calisto MT" panose="02040603050505030304" pitchFamily="18" charset="0"/>
                <a:ea typeface="Times New Roman" panose="02020603050405020304" pitchFamily="18" charset="0"/>
              </a:rPr>
              <a:t>una meta-analisi di </a:t>
            </a:r>
            <a:r>
              <a:rPr lang="it-IT" sz="1800" b="1" dirty="0" err="1">
                <a:highlight>
                  <a:srgbClr val="FFFFFF"/>
                </a:highlight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Chakhtoura</a:t>
            </a:r>
            <a:r>
              <a:rPr lang="it-IT" sz="1800" b="1" dirty="0">
                <a:highlight>
                  <a:srgbClr val="FFFFFF"/>
                </a:highlight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it-IT" sz="1800" b="1" dirty="0"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.(2023) </a:t>
            </a:r>
            <a:r>
              <a:rPr lang="it-IT" sz="1800" b="1" dirty="0">
                <a:solidFill>
                  <a:srgbClr val="00B05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livelli più bassi di vitamina D</a:t>
            </a:r>
            <a:r>
              <a:rPr lang="it-IT" sz="1800" b="1" dirty="0">
                <a:solidFill>
                  <a:srgbClr val="00B05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sono stati osservati nel 48,7% dei soggetti prima dell'intervento bariatrico, perché il tessuto adiposo agisce da reservoir per la vitamina D. Il minore assorbimento dei grassi alimentari dopo la chirurgia bariatrica è una delle ragioni della diminuzione dell'assorbimento della vitamina D, poiché si tratta di una vitamina liposolubile che richiede sali biliari e la circolazione di questi </a:t>
            </a:r>
            <a:r>
              <a:rPr lang="it-IT" sz="1800" b="1" u="sng" dirty="0">
                <a:solidFill>
                  <a:srgbClr val="00B05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nella SADI-S viene deviata con </a:t>
            </a:r>
            <a:r>
              <a:rPr lang="it-IT" sz="1800" b="1" u="sng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Calisto MT" panose="02040603050505030304" pitchFamily="18" charset="0"/>
                <a:ea typeface="Times New Roman" panose="02020603050405020304" pitchFamily="18" charset="0"/>
              </a:rPr>
              <a:t>cambiamenti qualitativi </a:t>
            </a:r>
            <a:r>
              <a:rPr lang="it-IT" sz="1800" b="1" u="sng" dirty="0">
                <a:solidFill>
                  <a:srgbClr val="00B05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nella composizione e </a:t>
            </a:r>
            <a:r>
              <a:rPr lang="it-IT" sz="1800" b="1" u="sng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Calisto MT" panose="02040603050505030304" pitchFamily="18" charset="0"/>
                <a:ea typeface="Times New Roman" panose="02020603050405020304" pitchFamily="18" charset="0"/>
              </a:rPr>
              <a:t>nell</a:t>
            </a:r>
            <a:r>
              <a:rPr lang="it-IT" sz="1800" b="1" u="sng" dirty="0">
                <a:solidFill>
                  <a:srgbClr val="00B050"/>
                </a:solidFill>
                <a:highlight>
                  <a:srgbClr val="FFFFFF"/>
                </a:highlight>
                <a:latin typeface="Calisto MT" panose="02040603050505030304" pitchFamily="18" charset="0"/>
                <a:ea typeface="Times New Roman" panose="02020603050405020304" pitchFamily="18" charset="0"/>
              </a:rPr>
              <a:t>a</a:t>
            </a:r>
            <a:r>
              <a:rPr lang="it-IT" sz="1800" b="1" u="sng" dirty="0">
                <a:solidFill>
                  <a:srgbClr val="00B05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  <a:r>
              <a:rPr lang="it-IT" sz="1800" b="1" u="sng" dirty="0">
                <a:solidFill>
                  <a:srgbClr val="00B05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concentrazione della bile</a:t>
            </a:r>
            <a:r>
              <a:rPr lang="it-IT" sz="1800" b="1" u="sng" strike="sngStrike" dirty="0">
                <a:solidFill>
                  <a:srgbClr val="00B05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.</a:t>
            </a:r>
            <a:r>
              <a:rPr lang="it-IT" sz="1800" b="1" u="sng" dirty="0">
                <a:solidFill>
                  <a:srgbClr val="00B050"/>
                </a:solidFill>
                <a:effectLst/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it-IT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Secondo la recente revisione sistematica di </a:t>
            </a:r>
            <a:r>
              <a:rPr lang="it-IT" sz="19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Sherf-Dagan</a:t>
            </a:r>
            <a:r>
              <a:rPr lang="it-IT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 al. (2024)</a:t>
            </a:r>
            <a:r>
              <a:rPr lang="it-IT" sz="19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pazienti che si sottopongono a interventi chirurgici importanti che causano malassorbimento sono a maggior rischio di sviluppare una </a:t>
            </a:r>
            <a:r>
              <a:rPr lang="it-IT" sz="19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carenza di vitamina K</a:t>
            </a:r>
            <a:r>
              <a:rPr lang="it-IT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non è ancora noto se sia necessaria una supplementazione e </a:t>
            </a:r>
            <a:r>
              <a:rPr lang="it-IT" sz="1900" b="1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quale dose orale di vitamina K normalizzi i livelli sierici</a:t>
            </a:r>
            <a:r>
              <a:rPr lang="it-IT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chirurgia </a:t>
            </a:r>
            <a:r>
              <a:rPr lang="it-IT" sz="1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bariatrica</a:t>
            </a:r>
            <a:r>
              <a:rPr lang="it-IT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può anche portare alla carenza di altre vitamine liposolubili come le vitamine </a:t>
            </a:r>
            <a:r>
              <a:rPr lang="it-IT" sz="19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it-IT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ed </a:t>
            </a:r>
            <a:r>
              <a:rPr lang="it-IT" sz="19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it-IT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it-IT" sz="1200" b="0" i="0" u="none" strike="noStrike" baseline="0" dirty="0">
                <a:latin typeface="STIX-Regular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Manzoni AP et al.2015</a:t>
            </a:r>
            <a:endParaRPr lang="it-IT" sz="1300" dirty="0">
              <a:effectLst/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it-IT" sz="1800" b="0" i="0" u="none" strike="noStrike" baseline="0" dirty="0">
              <a:solidFill>
                <a:srgbClr val="0000FF"/>
              </a:solidFill>
              <a:latin typeface="Calisto MT" panose="0204060305050503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EBC1B4-A818-4A90-A401-932BC6905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4" y="230202"/>
            <a:ext cx="2400299" cy="16587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3BC69B1-2E06-4978-8A88-1E3960FD5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59" y="9766"/>
            <a:ext cx="1437588" cy="17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1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013700-909F-4801-BD90-955B3F86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9" y="99911"/>
            <a:ext cx="10904220" cy="1450757"/>
          </a:xfrm>
        </p:spPr>
        <p:txBody>
          <a:bodyPr/>
          <a:lstStyle/>
          <a:p>
            <a:r>
              <a:rPr lang="it-IT" dirty="0"/>
              <a:t>…post SADI-S</a:t>
            </a:r>
            <a:endParaRPr lang="it-IT" u="sng" dirty="0">
              <a:solidFill>
                <a:srgbClr val="FF00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31B81B-06BE-46A8-891F-EEFD8FA65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" y="1679133"/>
            <a:ext cx="4562476" cy="449852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it-IT" sz="1800" dirty="0">
              <a:latin typeface="STIX-Regular"/>
            </a:endParaRPr>
          </a:p>
          <a:p>
            <a:pPr marL="0" indent="0" algn="l">
              <a:buNone/>
            </a:pPr>
            <a:endParaRPr lang="it-IT" sz="1800" b="0" i="0" u="none" strike="noStrike" baseline="0" dirty="0">
              <a:latin typeface="STIX-Regular"/>
            </a:endParaRPr>
          </a:p>
          <a:p>
            <a:pPr marL="0" indent="0" algn="l">
              <a:buNone/>
            </a:pPr>
            <a:endParaRPr lang="it-IT" sz="1200" b="0" i="0" u="none" strike="noStrike" baseline="0" dirty="0">
              <a:latin typeface="Calisto MT" panose="02040603050505030304" pitchFamily="18" charset="0"/>
            </a:endParaRPr>
          </a:p>
          <a:p>
            <a:pPr marL="0" indent="0" algn="l">
              <a:buNone/>
            </a:pPr>
            <a:r>
              <a:rPr lang="it-IT" sz="1200" b="0" i="0" u="none" strike="noStrike" baseline="0" dirty="0">
                <a:latin typeface="Calisto MT" panose="0204060305050503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it-IT" sz="1800" b="0" i="0" u="none" strike="noStrike" baseline="0" dirty="0">
              <a:solidFill>
                <a:srgbClr val="0000FF"/>
              </a:solidFill>
              <a:latin typeface="Calisto MT" panose="0204060305050503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54432C-D2B4-41E0-8A3D-702906B62D82}"/>
              </a:ext>
            </a:extLst>
          </p:cNvPr>
          <p:cNvSpPr txBox="1"/>
          <p:nvPr/>
        </p:nvSpPr>
        <p:spPr>
          <a:xfrm>
            <a:off x="0" y="1943235"/>
            <a:ext cx="68914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Oltre alla carenza di vitamine liposolubili, la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SADI-S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aumenta anche il rischio di sviluppare carenza di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vitamine del gruppo B e vitamina C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Secondo una stima, la carenza di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tiamina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può svilupparsi nel 49% dei soggetti dopo una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sleeve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gastrectomy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it-IT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ancora</a:t>
            </a:r>
            <a:r>
              <a:rPr lang="it-IT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ausa di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cattivo assorbimento della tiamina è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bypass del digiuno,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 favorisce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vomito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reiterato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un'alimentazione inadeguata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complicanze dovute all'intervento chirurgico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movimenti intestinali anomali e stenosi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possono contribuire alla carenza 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tiamina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alto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delle dosi di integratori multivitaminici </a:t>
            </a:r>
          </a:p>
          <a:p>
            <a:pPr marL="0" indent="0">
              <a:buNone/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 stato osservato che la carenza di vitamina C è dovuta principalmente a una dieta scorretta dopo l'intervento chirurgico e può portare allo scorbuto. </a:t>
            </a: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Tale deficit 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può essere gestito con un'adeguata integrazione di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vitamina C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BBFE32-52EF-44AB-9D43-2C0268DEF01C}"/>
              </a:ext>
            </a:extLst>
          </p:cNvPr>
          <p:cNvSpPr txBox="1"/>
          <p:nvPr/>
        </p:nvSpPr>
        <p:spPr>
          <a:xfrm>
            <a:off x="6660060" y="1060802"/>
            <a:ext cx="2389885" cy="40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Carenze vitaminiche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9E06A74-9F9B-4904-A92E-869A8CB5352C}"/>
              </a:ext>
            </a:extLst>
          </p:cNvPr>
          <p:cNvSpPr txBox="1"/>
          <p:nvPr/>
        </p:nvSpPr>
        <p:spPr>
          <a:xfrm>
            <a:off x="6920698" y="2428728"/>
            <a:ext cx="526290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carenza di tiamina porta allo sviluppo </a:t>
            </a:r>
            <a:r>
              <a:rPr lang="it-I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dell'encefalopatia di </a:t>
            </a:r>
            <a:r>
              <a:rPr lang="it-IT" sz="20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Wernicke</a:t>
            </a:r>
            <a:r>
              <a:rPr lang="it-IT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(WE).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recente studio condotto da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Oudman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al.(2021) ha reclutato 118 pazienti affetti da WE e ha osservato che le procedure </a:t>
            </a:r>
            <a:r>
              <a:rPr lang="it-IT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bariatriche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hanno portato a un esordio precoce della malattia (età media 33 anni) rispetto ad altre procedure mediche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CC30733-A948-4529-BD84-D9FF6F41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59" y="9766"/>
            <a:ext cx="1437588" cy="1787979"/>
          </a:xfrm>
          <a:prstGeom prst="rect">
            <a:avLst/>
          </a:prstGeom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F3D650BB-9689-4094-A1B8-65DC567669F8}"/>
              </a:ext>
            </a:extLst>
          </p:cNvPr>
          <p:cNvSpPr/>
          <p:nvPr/>
        </p:nvSpPr>
        <p:spPr>
          <a:xfrm>
            <a:off x="6311446" y="3582261"/>
            <a:ext cx="609252" cy="484632"/>
          </a:xfrm>
          <a:prstGeom prst="rightArrow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0828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2180</TotalTime>
  <Words>2075</Words>
  <Application>Microsoft Office PowerPoint</Application>
  <PresentationFormat>Widescreen</PresentationFormat>
  <Paragraphs>113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arial</vt:lpstr>
      <vt:lpstr>Calibri</vt:lpstr>
      <vt:lpstr>Calisto MT</vt:lpstr>
      <vt:lpstr>STIX-Regular</vt:lpstr>
      <vt:lpstr>Times New Roman</vt:lpstr>
      <vt:lpstr>Wingdings</vt:lpstr>
      <vt:lpstr>RetrospectVTI</vt:lpstr>
      <vt:lpstr>SUPPLEMENTAZIONE VITAMINICA DOPO SADI-S: COSA CAMBIA</vt:lpstr>
      <vt:lpstr>650 milioni di adulti e 340 milioni di bambini</vt:lpstr>
      <vt:lpstr>Confronto interventi bariatrici</vt:lpstr>
      <vt:lpstr>L’intervento SADI-S (Single Anastomosis Duodeno-Ileal bypass with Sleeve gastrectomy) è una tecnica di chirurgia bariatrica ibrida, cioè combina due meccanismi:  1. Restrittivo → riduce la capacità dello stomaco.  2. Malassorbitivo → riduce l’assorbimento di nutrienti a livello intestinale.  🔹 Come funziona?   •Si inizia con una sleeve gastrectomy, che prevede la tubulizzazione dello stomaco resecandolo lungo la grande curvatura.  •Successivamente si effettua una sola anastomosi duodeno-ileale. •Il duodeno (prima parte dell’intestino tenue, vicino al piloro) viene sezionato;  •successivamente viene anastomizzato a un tratto più distale dell’intestino tenue (di solito ileo, a circa 250-300 cm dalla valvola ileocecale)</vt:lpstr>
      <vt:lpstr>    🔹 Cosa comporta:  •Gli alimenti passano dallo stomaco ridotto al duodeno, e da lì direttamente al tratto distale dell’intestino → ridotto tempo di contatto con bile ed enzimi digestivi → meno assorbimento di calorie e grassi.  •Avendo una sola anastomosi, l’intervento è tecnicamente più semplice e potenzialmente induce meno complicanze rispetto al classico Duodenal Switch (DS). 🔹 Benefici principali:  •Efficace sul calo ponderale anche nei casi di obesità severa.  •Ottimi risultati nel miglioramento/remissione del diabete tipo 2 e delle sindromi metaboliche •Meno rischio di ulcere marginali e complicanze rispetto al bypass a Y o al DS. 🔹 Criticità: •Resta comunque un intervento malassorbitivo, quindi richiede supplementazioni vitaminiche/minerali a vita (soprattutto vitamine liposolubili, ferro, calcio, vitamina D).  •Possibili effetti collaterali: diarrea, malassorbimento proteico se non gestito bene, rischio di deficit nutrizionali. 👉 In sintesi: Il SADI-S è una versione più semplice e moderna del Duodenal Switch, con un mix di restrizione gastrica e malassorbimento intestinale,  utilizzata soprattutto in pazienti con obesità grave e sindrome metabolica.</vt:lpstr>
      <vt:lpstr>Supplementazione vitaminica…non solo nel post</vt:lpstr>
      <vt:lpstr>…post SADI-S                 B12 e B9</vt:lpstr>
      <vt:lpstr>…post SADI-S                      ADEK</vt:lpstr>
      <vt:lpstr>…post SADI-S</vt:lpstr>
      <vt:lpstr>…post SADI-S                                  Fe Zn Cu Ca  </vt:lpstr>
      <vt:lpstr>Conseguenze delle carenze di micronutrienti </vt:lpstr>
      <vt:lpstr>     SADI-S &amp; TEAM MULTIDISCIPLINARE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128</cp:revision>
  <dcterms:created xsi:type="dcterms:W3CDTF">2022-02-27T17:36:31Z</dcterms:created>
  <dcterms:modified xsi:type="dcterms:W3CDTF">2025-10-24T12:35:21Z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